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75" r:id="rId2"/>
    <p:sldId id="425" r:id="rId3"/>
    <p:sldId id="428" r:id="rId4"/>
    <p:sldId id="378" r:id="rId5"/>
    <p:sldId id="379" r:id="rId6"/>
    <p:sldId id="380" r:id="rId7"/>
    <p:sldId id="381" r:id="rId8"/>
    <p:sldId id="427" r:id="rId9"/>
    <p:sldId id="422" r:id="rId10"/>
    <p:sldId id="385" r:id="rId11"/>
    <p:sldId id="386" r:id="rId12"/>
    <p:sldId id="387" r:id="rId13"/>
    <p:sldId id="388" r:id="rId14"/>
    <p:sldId id="389" r:id="rId15"/>
    <p:sldId id="390" r:id="rId16"/>
    <p:sldId id="394" r:id="rId17"/>
    <p:sldId id="391" r:id="rId18"/>
    <p:sldId id="397" r:id="rId19"/>
    <p:sldId id="398" r:id="rId20"/>
    <p:sldId id="424" r:id="rId21"/>
    <p:sldId id="4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15AD-22A1-46BC-A64E-137EDEC1747A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1593-6741-4262-96C9-4A407C0B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2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"/>
    <p:sndAc>
      <p:stSnd>
        <p:snd r:embed="rId13" name="las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743700"/>
            <a:chOff x="0" y="0"/>
            <a:chExt cx="9144000" cy="6743700"/>
          </a:xfrm>
        </p:grpSpPr>
        <p:pic>
          <p:nvPicPr>
            <p:cNvPr id="55298" name="Picture 2" descr="http://cdn.mdjunction.com/components/com_joomlaboard/uploaded/images/welcome_9-2bd2ed94aa74e7ac70c154742de052c0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4191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0" y="3886200"/>
              <a:ext cx="9067800" cy="2857500"/>
              <a:chOff x="0" y="3733800"/>
              <a:chExt cx="9067800" cy="2857500"/>
            </a:xfrm>
          </p:grpSpPr>
          <p:pic>
            <p:nvPicPr>
              <p:cNvPr id="55302" name="Picture 6" descr="https://dianafiorentino.files.wordpress.com/2015/06/multimedia2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038600"/>
                <a:ext cx="9067800" cy="2533651"/>
              </a:xfrm>
              <a:prstGeom prst="rect">
                <a:avLst/>
              </a:prstGeom>
              <a:noFill/>
            </p:spPr>
          </p:pic>
          <p:sp>
            <p:nvSpPr>
              <p:cNvPr id="55303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76600" y="3733800"/>
                <a:ext cx="2143125" cy="876300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6500"/>
                    <a:gd name="adj2" fmla="val 0"/>
                  </a:avLst>
                </a:prstTxWarp>
              </a:bodyPr>
              <a:lstStyle/>
              <a:p>
                <a:pPr algn="ctr" rtl="0"/>
                <a:r>
                  <a:rPr lang="en-US" sz="3600" kern="10" spc="-180" dirty="0" smtClean="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effectLst>
                      <a:outerShdw dist="125724" dir="18900000" algn="ctr" rotWithShape="0">
                        <a:srgbClr val="000099"/>
                      </a:outerShdw>
                    </a:effectLst>
                    <a:latin typeface="Impact"/>
                  </a:rPr>
                  <a:t>to</a:t>
                </a:r>
                <a:endParaRPr lang="en-US" sz="3600" kern="10" spc="-18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endParaRPr>
              </a:p>
            </p:txBody>
          </p:sp>
          <p:sp>
            <p:nvSpPr>
              <p:cNvPr id="55304" name="WordArt 8" descr="Narrow vertical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86400" y="5410200"/>
                <a:ext cx="3505200" cy="1181100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 rtl="0"/>
                <a:r>
                  <a:rPr lang="en-US" sz="3600" kern="10" spc="0" dirty="0" smtClean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 Black"/>
                  </a:rPr>
                  <a:t>class</a:t>
                </a:r>
                <a:endParaRPr lang="en-US" sz="3600" kern="10" spc="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endParaRPr>
              </a:p>
            </p:txBody>
          </p:sp>
        </p:grp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76200"/>
            <a:ext cx="9144000" cy="594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9200" y="28266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You should not cheat.</a:t>
            </a:r>
            <a:endParaRPr lang="en-US" sz="3600" dirty="0" smtClean="0">
              <a:solidFill>
                <a:srgbClr val="C00000"/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05000" y="3741003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MV Boli" pitchFamily="2" charset="0"/>
                <a:cs typeface="MV Boli" pitchFamily="2" charset="0"/>
              </a:rPr>
              <a:t>You       not cheat</a:t>
            </a:r>
            <a:endParaRPr lang="en-US" sz="3600" b="1" dirty="0" smtClean="0">
              <a:solidFill>
                <a:srgbClr val="7030A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848600" y="3817203"/>
            <a:ext cx="45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MV Boli" pitchFamily="2" charset="0"/>
                <a:cs typeface="MV Boli" pitchFamily="2" charset="0"/>
              </a:rPr>
              <a:t>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00400" y="3741003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MV Boli" pitchFamily="2" charset="0"/>
                <a:cs typeface="MV Boli" pitchFamily="2" charset="0"/>
              </a:rPr>
              <a:t>should</a:t>
            </a:r>
          </a:p>
        </p:txBody>
      </p:sp>
      <p:sp>
        <p:nvSpPr>
          <p:cNvPr id="14" name="Multiply 13"/>
          <p:cNvSpPr/>
          <p:nvPr/>
        </p:nvSpPr>
        <p:spPr>
          <a:xfrm>
            <a:off x="4876800" y="3810000"/>
            <a:ext cx="1600200" cy="6096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924800" y="3741003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  <a:latin typeface="MV Boli" pitchFamily="2" charset="0"/>
                <a:cs typeface="MV Boli" pitchFamily="2" charset="0"/>
              </a:rPr>
              <a:t>?</a:t>
            </a: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Should you cheat?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38400" y="312003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More Examples: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Roshod\Downloads\Pictures\hand-chea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143000"/>
            <a:ext cx="4038600" cy="1676400"/>
          </a:xfrm>
          <a:prstGeom prst="rect">
            <a:avLst/>
          </a:prstGeom>
          <a:noFill/>
        </p:spPr>
      </p:pic>
      <p:sp>
        <p:nvSpPr>
          <p:cNvPr id="21" name="Multiply 20"/>
          <p:cNvSpPr/>
          <p:nvPr/>
        </p:nvSpPr>
        <p:spPr>
          <a:xfrm>
            <a:off x="1828800" y="533400"/>
            <a:ext cx="6096000" cy="2971800"/>
          </a:xfrm>
          <a:prstGeom prst="mathMultiply">
            <a:avLst>
              <a:gd name="adj1" fmla="val 70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507 C -0.00122 -0.07755 0.00399 -0.07662 -0.00955 -0.0912 C -0.01372 -0.0956 -0.01441 -0.09792 -0.02066 -0.10046 C -0.02378 -0.1044 -0.03316 -0.10695 -0.03889 -0.10787 C -0.05295 -0.11528 -0.07049 -0.11829 -0.08646 -0.12153 C -0.10365 -0.12801 -0.12205 -0.13148 -0.1401 -0.13588 C -0.1559 -0.13982 -0.17014 -0.14676 -0.18663 -0.14838 C -0.1934 -0.15023 -0.20035 -0.15139 -0.20677 -0.15347 C -0.22847 -0.15301 -0.23628 -0.15162 -0.25451 -0.14931 C -0.25764 -0.14838 -0.26146 -0.14815 -0.26458 -0.14676 C -0.26597 -0.14607 -0.26701 -0.14514 -0.26858 -0.14421 C -0.26979 -0.14375 -0.27118 -0.14329 -0.27257 -0.14259 C -0.27396 -0.14074 -0.27622 -0.13935 -0.2776 -0.1375 C -0.2783 -0.13681 -0.27812 -0.13565 -0.27865 -0.13495 C -0.28021 -0.13264 -0.28247 -0.13102 -0.28472 -0.12917 C -0.28611 -0.1257 -0.28802 -0.12384 -0.2908 -0.12153 C -0.29549 -0.11111 -0.30399 -0.09977 -0.3151 -0.09375 C -0.31736 -0.09074 -0.32309 -0.08611 -0.32309 -0.08588 C -0.325 -0.08195 -0.32743 -0.07778 -0.32934 -0.07338 C -0.33073 -0.0625 -0.33368 -0.05162 -0.33837 -0.0412 C -0.33924 -0.03704 -0.33993 -0.03472 -0.34444 -0.03195 C -0.34583 -0.02847 -0.34774 -0.02477 -0.35156 -0.02292 C -0.35347 -0.01783 -0.35694 -0.01458 -0.35833 -0.00926 C -0.35729 -0.00602 -0.35747 -0.00764 -0.35747 -0.00486 L -0.35833 -0.01019 " pathEditMode="relative" rAng="0" ptsTypes="fffffffffffffffffffffffAA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  <p:bldP spid="12" grpId="1"/>
      <p:bldP spid="13" grpId="0"/>
      <p:bldP spid="13" grpId="1"/>
      <p:bldP spid="14" grpId="0" animBg="1"/>
      <p:bldP spid="15" grpId="0"/>
      <p:bldP spid="16" grpId="0"/>
      <p:bldP spid="17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763000" cy="1752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Some Auxiliary Verbs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43200"/>
            <a:ext cx="9144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Cooper Black" pitchFamily="18" charset="0"/>
              </a:rPr>
              <a:t>am, is, are, was, were,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Cooper Black" pitchFamily="18" charset="0"/>
              </a:rPr>
              <a:t>has, have, had,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Cooper Black" pitchFamily="18" charset="0"/>
              </a:rPr>
              <a:t>shall, will, should, would,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Cooper Black" pitchFamily="18" charset="0"/>
              </a:rPr>
              <a:t>can, could, may, might, must.</a:t>
            </a:r>
            <a:endParaRPr lang="en-US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spect="1" noChangeArrowheads="1"/>
          </p:cNvSpPr>
          <p:nvPr/>
        </p:nvSpPr>
        <p:spPr bwMode="auto">
          <a:xfrm rot="11867696" flipV="1">
            <a:off x="329599" y="2016785"/>
            <a:ext cx="9144000" cy="376256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6600" dirty="0" smtClean="0">
              <a:solidFill>
                <a:srgbClr val="FFFF00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ATTENTION!!</a:t>
            </a:r>
            <a:endParaRPr lang="en-US" alt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4098" name="Picture 2" descr="C:\Users\Roshod\Downloads\Pictures\attention-690x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3886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mph" presetSubtype="6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105400" y="609600"/>
            <a:ext cx="37338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etc.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9" name="WordArt 1"/>
          <p:cNvSpPr>
            <a:spLocks noChangeArrowheads="1" noChangeShapeType="1" noTextEdit="1"/>
          </p:cNvSpPr>
          <p:nvPr/>
        </p:nvSpPr>
        <p:spPr bwMode="auto">
          <a:xfrm rot="405065">
            <a:off x="64394" y="2243617"/>
            <a:ext cx="8429186" cy="1191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BUT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34950" y="3581400"/>
            <a:ext cx="50228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am       = Aren't /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Ain't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10200" y="3810000"/>
            <a:ext cx="990600" cy="152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477000" y="34290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amn't</a:t>
            </a:r>
            <a:endParaRPr lang="en-US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172200" y="3429000"/>
            <a:ext cx="1981200" cy="7620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228600" y="4191000"/>
            <a:ext cx="45656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shall = Shan't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24400" y="4495800"/>
            <a:ext cx="1676400" cy="76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6534150" y="41148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shall</a:t>
            </a:r>
            <a:r>
              <a:rPr lang="en-US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n't</a:t>
            </a:r>
            <a:endParaRPr lang="en-US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248400" y="4038600"/>
            <a:ext cx="1981200" cy="7620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28600" y="4800600"/>
            <a:ext cx="45656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will = Won't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648200" y="5029200"/>
            <a:ext cx="1828800" cy="76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629400" y="48006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will</a:t>
            </a:r>
            <a:r>
              <a:rPr lang="en-US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n't</a:t>
            </a:r>
            <a:endParaRPr lang="en-US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400800" y="4724400"/>
            <a:ext cx="1981200" cy="7620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WordArt 3"/>
          <p:cNvSpPr>
            <a:spLocks noChangeArrowheads="1" noChangeShapeType="1" noTextEdit="1"/>
          </p:cNvSpPr>
          <p:nvPr/>
        </p:nvSpPr>
        <p:spPr bwMode="auto">
          <a:xfrm>
            <a:off x="152400" y="5340350"/>
            <a:ext cx="45656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can = Can't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648200" y="5638800"/>
            <a:ext cx="1828800" cy="76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6686550" y="54483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cann't</a:t>
            </a:r>
            <a:endParaRPr lang="en-US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324600" y="5486400"/>
            <a:ext cx="1981200" cy="7620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304800"/>
            <a:ext cx="41910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4038600" cy="647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=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n't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4038600" cy="647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are = Aren't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" y="1181100"/>
            <a:ext cx="4038600" cy="647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have = Haven't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Roshod\Downloads\Picture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819400" y="48006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Evaluation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172200" y="2590800"/>
            <a:ext cx="1828800" cy="571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Answers</a:t>
            </a:r>
            <a:endParaRPr lang="en-US" sz="36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143000" y="3162300"/>
            <a:ext cx="2143125" cy="495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Questions</a:t>
            </a:r>
            <a:endParaRPr lang="en-US" sz="36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371600" y="76200"/>
            <a:ext cx="6019800" cy="990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Do interrogative: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884003"/>
            <a:ext cx="8153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a)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She is reciting a poem.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Roshod\Desktop\mmc\P_20170815_112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960533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495800"/>
            <a:ext cx="7848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b)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You should not be afraid.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Roshod\Dropbox\Ju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972300" cy="3924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3962400"/>
            <a:ext cx="77724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c)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We shall grow flowers.</a:t>
            </a:r>
          </a:p>
        </p:txBody>
      </p:sp>
      <p:pic>
        <p:nvPicPr>
          <p:cNvPr id="3074" name="Picture 2" descr="C:\Users\Roshod\Desktop\mmc\P_20170818_054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omework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omework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static1.squarespace.com/static/5303b7b5e4b09a0900420c56/t/56339a8ae4b0425cfaef3533/1446222474823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257800" cy="3324226"/>
          </a:xfrm>
          <a:prstGeom prst="rect">
            <a:avLst/>
          </a:prstGeom>
          <a:noFill/>
        </p:spPr>
      </p:pic>
      <p:pic>
        <p:nvPicPr>
          <p:cNvPr id="33800" name="Picture 8" descr="http://www.pkwy.k12.mo.us/homepage/jotey/Image/homework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8763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209800" y="457200"/>
            <a:ext cx="5181600" cy="990600"/>
          </a:xfrm>
          <a:prstGeom prst="downArrowCallou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    Change into interrogative.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447800"/>
            <a:ext cx="91440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24000"/>
            <a:ext cx="9296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a)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You will learn your lesson.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b)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Bangladesh is a beautiful country.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c)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These boys are not naughty.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d)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I am busy now.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e)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We should not tell a lie.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601312" y="609600"/>
            <a:ext cx="5852940" cy="346019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A.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Gaffar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Mozumder</a:t>
            </a:r>
            <a:endParaRPr lang="en-US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953000" y="1676400"/>
            <a:ext cx="2707736" cy="342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Senior Teacher (English)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3" name="AutoShape 9" descr="Image result for flower gi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Image result for flower gi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Roshod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605220" y="3419917"/>
            <a:ext cx="2281401" cy="423452"/>
          </a:xfrm>
          <a:prstGeom prst="rect">
            <a:avLst/>
          </a:prstGeom>
          <a:noFill/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050" y="6022428"/>
            <a:ext cx="3229550" cy="589839"/>
          </a:xfrm>
          <a:prstGeom prst="rect">
            <a:avLst/>
          </a:prstGeom>
          <a:noFill/>
        </p:spPr>
      </p:pic>
      <p:pic>
        <p:nvPicPr>
          <p:cNvPr id="1042" name="Picture 18" descr="Image result for flower gi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45564" y="4111131"/>
            <a:ext cx="2538252" cy="2261810"/>
          </a:xfrm>
          <a:prstGeom prst="rect">
            <a:avLst/>
          </a:prstGeom>
          <a:noFill/>
        </p:spPr>
      </p:pic>
      <p:pic>
        <p:nvPicPr>
          <p:cNvPr id="13" name="Picture 18" descr="Image result for flower gi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95493" y="3962027"/>
            <a:ext cx="1619466" cy="2565492"/>
          </a:xfrm>
          <a:prstGeom prst="rect">
            <a:avLst/>
          </a:prstGeom>
          <a:noFill/>
        </p:spPr>
      </p:pic>
      <p:pic>
        <p:nvPicPr>
          <p:cNvPr id="14" name="Picture 12" descr="C:\Users\Roshod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759805" y="4054581"/>
            <a:ext cx="2281401" cy="373325"/>
          </a:xfrm>
          <a:prstGeom prst="rect">
            <a:avLst/>
          </a:prstGeom>
          <a:noFill/>
        </p:spPr>
      </p:pic>
      <p:pic>
        <p:nvPicPr>
          <p:cNvPr id="15" name="Picture 1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978" y="5969877"/>
            <a:ext cx="3067953" cy="589839"/>
          </a:xfrm>
          <a:prstGeom prst="rect">
            <a:avLst/>
          </a:prstGeom>
          <a:noFill/>
        </p:spPr>
      </p:pic>
      <p:sp>
        <p:nvSpPr>
          <p:cNvPr id="1044" name="AutoShape 20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76600" y="3733800"/>
            <a:ext cx="230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cript MT Bold" pitchFamily="66" charset="0"/>
              </a:rPr>
              <a:t>01734101510</a:t>
            </a:r>
            <a:endParaRPr lang="en-US" sz="2400" dirty="0">
              <a:latin typeface="Script MT Bold" pitchFamily="66" charset="0"/>
            </a:endParaRPr>
          </a:p>
        </p:txBody>
      </p:sp>
      <p:pic>
        <p:nvPicPr>
          <p:cNvPr id="3" name="Picture 3" descr="C:\Users\Roshod\Desktop\Loaded\images.jpg"/>
          <p:cNvPicPr>
            <a:picLocks noChangeAspect="1" noChangeArrowheads="1"/>
          </p:cNvPicPr>
          <p:nvPr/>
        </p:nvPicPr>
        <p:blipFill>
          <a:blip r:embed="rId5"/>
          <a:srcRect r="89502"/>
          <a:stretch>
            <a:fillRect/>
          </a:stretch>
        </p:blipFill>
        <p:spPr bwMode="auto">
          <a:xfrm>
            <a:off x="2819400" y="3276600"/>
            <a:ext cx="304801" cy="1066545"/>
          </a:xfrm>
          <a:prstGeom prst="rect">
            <a:avLst/>
          </a:prstGeom>
          <a:noFill/>
        </p:spPr>
      </p:pic>
      <p:pic>
        <p:nvPicPr>
          <p:cNvPr id="1030" name="Picture 6" descr="C:\Users\Roshod\Desktop\m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343400"/>
            <a:ext cx="495300" cy="5640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352800" y="44196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abdulgaffarmozumder@gmail.com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Roshod\Desktop\fa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5105400"/>
            <a:ext cx="514350" cy="584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29000" y="5181600"/>
            <a:ext cx="245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Gaffar</a:t>
            </a:r>
            <a:r>
              <a:rPr lang="en-US" b="1" dirty="0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Mozumder</a:t>
            </a:r>
            <a:endParaRPr lang="en-US" b="1" dirty="0">
              <a:solidFill>
                <a:srgbClr val="00B05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7000" y="2246293"/>
            <a:ext cx="6781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Uttarkhan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Govt. Secondary School                     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Uttara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Dhaka. 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C:\Users\Roshod\Desktop\mmc\self.jpg"/>
          <p:cNvPicPr>
            <a:picLocks noChangeAspect="1" noChangeArrowheads="1"/>
          </p:cNvPicPr>
          <p:nvPr/>
        </p:nvPicPr>
        <p:blipFill>
          <a:blip r:embed="rId8" cstate="print"/>
          <a:srcRect t="21637"/>
          <a:stretch>
            <a:fillRect/>
          </a:stretch>
        </p:blipFill>
        <p:spPr bwMode="auto">
          <a:xfrm>
            <a:off x="248636" y="551793"/>
            <a:ext cx="1816647" cy="1998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i.kinja-img.com/gawker-media/image/upload/s--afygzOV---/c_fill,fl_progressive,g_north,h_358,q_80,w_636/ihsllhptnnm4vb7wuvg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352800"/>
          </a:xfrm>
          <a:prstGeom prst="rect">
            <a:avLst/>
          </a:prstGeom>
          <a:noFill/>
        </p:spPr>
      </p:pic>
      <p:pic>
        <p:nvPicPr>
          <p:cNvPr id="9220" name="Picture 4" descr="https://equityedge.files.wordpress.com/2014/12/any-questions-buyers-res-qa-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3352800"/>
            <a:ext cx="92202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azar\Desktop\DCIM\New folder\20150410_172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0"/>
            <a:ext cx="7696200" cy="56388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33400" y="4648200"/>
            <a:ext cx="8077200" cy="952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You.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Roshod\Desktop\cartoon-book-002.jpg"/>
          <p:cNvPicPr>
            <a:picLocks noChangeAspect="1" noChangeArrowheads="1"/>
          </p:cNvPicPr>
          <p:nvPr/>
        </p:nvPicPr>
        <p:blipFill>
          <a:blip r:embed="rId2"/>
          <a:srcRect l="3374" t="9880" r="4131" b="11819"/>
          <a:stretch>
            <a:fillRect/>
          </a:stretch>
        </p:blipFill>
        <p:spPr bwMode="auto">
          <a:xfrm>
            <a:off x="304800" y="1143000"/>
            <a:ext cx="8534400" cy="47375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2209801"/>
            <a:ext cx="67818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Class:</a:t>
            </a:r>
            <a:r>
              <a:rPr lang="en-US" sz="2000" dirty="0" smtClean="0">
                <a:latin typeface="Berlin Sans FB Demi" pitchFamily="34" charset="0"/>
              </a:rPr>
              <a:t>         </a:t>
            </a:r>
            <a:r>
              <a:rPr lang="en-US" sz="2800" dirty="0" smtClean="0">
                <a:latin typeface="Berlin Sans FB Demi" pitchFamily="34" charset="0"/>
              </a:rPr>
              <a:t>Six</a:t>
            </a:r>
            <a:r>
              <a:rPr lang="en-US" sz="2000" dirty="0" smtClean="0">
                <a:latin typeface="Berlin Sans FB Demi" pitchFamily="34" charset="0"/>
              </a:rPr>
              <a:t>                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Sub: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800" dirty="0" smtClean="0">
                <a:latin typeface="Berlin Sans FB Demi" pitchFamily="34" charset="0"/>
              </a:rPr>
              <a:t>English 2nd</a:t>
            </a:r>
          </a:p>
          <a:p>
            <a:r>
              <a:rPr lang="en-US" sz="2000" dirty="0" smtClean="0">
                <a:latin typeface="Berlin Sans FB Demi" pitchFamily="34" charset="0"/>
              </a:rPr>
              <a:t>       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 Section:</a:t>
            </a:r>
            <a:r>
              <a:rPr lang="en-US" sz="2800" dirty="0" smtClean="0">
                <a:latin typeface="Berlin Sans FB Demi" pitchFamily="34" charset="0"/>
              </a:rPr>
              <a:t>  </a:t>
            </a:r>
            <a:r>
              <a:rPr lang="en-US" sz="2800" dirty="0" err="1" smtClean="0">
                <a:latin typeface="Berlin Sans FB Demi" pitchFamily="34" charset="0"/>
              </a:rPr>
              <a:t>Golap</a:t>
            </a:r>
            <a:r>
              <a:rPr lang="en-US" sz="2000" dirty="0" smtClean="0">
                <a:latin typeface="Berlin Sans FB Demi" pitchFamily="34" charset="0"/>
              </a:rPr>
              <a:t>       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Time: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800" dirty="0" smtClean="0">
                <a:latin typeface="Berlin Sans FB Demi" pitchFamily="34" charset="0"/>
              </a:rPr>
              <a:t>40 minutes</a:t>
            </a:r>
          </a:p>
          <a:p>
            <a:endParaRPr lang="en-US" sz="2000" dirty="0" smtClean="0">
              <a:latin typeface="Berlin Sans FB Demi" pitchFamily="34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erlin Sans FB Demi" pitchFamily="34" charset="0"/>
              </a:rPr>
              <a:t>Toatal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 SS:</a:t>
            </a:r>
            <a:r>
              <a:rPr lang="en-US" sz="2800" dirty="0" smtClean="0">
                <a:latin typeface="Berlin Sans FB Demi" pitchFamily="34" charset="0"/>
              </a:rPr>
              <a:t> 60        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Date: </a:t>
            </a:r>
            <a:r>
              <a:rPr lang="en-US" sz="2800" dirty="0" smtClean="0">
                <a:latin typeface="Berlin Sans FB Demi" pitchFamily="34" charset="0"/>
              </a:rPr>
              <a:t>15. 02. 2018 </a:t>
            </a:r>
          </a:p>
          <a:p>
            <a:endParaRPr lang="en-US" sz="2000" dirty="0" smtClean="0">
              <a:latin typeface="Berlin Sans FB Demi" pitchFamily="34" charset="0"/>
            </a:endParaRPr>
          </a:p>
          <a:p>
            <a:endParaRPr lang="en-US" sz="2000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shod\Downloads\Picture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114800" cy="21145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0" y="762000"/>
            <a:ext cx="4953000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Look</a:t>
            </a:r>
            <a:endParaRPr kumimoji="0" lang="en-US" sz="13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Roshod\Pictures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1905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girl is laughing.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276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Isn’t the girl  laughing ?</a:t>
            </a:r>
          </a:p>
        </p:txBody>
      </p:sp>
      <p:pic>
        <p:nvPicPr>
          <p:cNvPr id="9" name="Picture 4" descr="C:\Users\Roshod\Picture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213360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4191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boy looks strong.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105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Doesn’t the boy look strong?</a:t>
            </a:r>
            <a:endParaRPr lang="en-US" sz="3200" dirty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4953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Today’s topic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73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2438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+mn-ea"/>
                <a:cs typeface="Aharoni" pitchFamily="2" charset="-79"/>
              </a:rPr>
              <a:t>Changing Sentences</a:t>
            </a:r>
          </a:p>
          <a:p>
            <a:pPr algn="ctr">
              <a:defRPr/>
            </a:pPr>
            <a:r>
              <a:rPr lang="en-US" sz="2000" b="1" kern="1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+mn-ea"/>
                <a:cs typeface="Aharoni" pitchFamily="2" charset="-79"/>
              </a:rPr>
              <a:t>(Assertive—Interrogative)</a:t>
            </a:r>
            <a:endParaRPr lang="en-US" sz="2000" b="1" kern="1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  <a:ea typeface="+mn-ea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0" y="4876800"/>
            <a:ext cx="1905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Day: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rPr>
              <a:t>Out of 2 </a:t>
            </a:r>
            <a:endParaRPr lang="en-US" dirty="0">
              <a:solidFill>
                <a:schemeClr val="tx1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305800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Learning Outcomes: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95600"/>
            <a:ext cx="7924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By the end of this lesson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you will be able to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191000"/>
            <a:ext cx="8991600" cy="68580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800" dirty="0" smtClean="0">
                <a:latin typeface="+mj-lt"/>
                <a:ea typeface="+mj-ea"/>
                <a:cs typeface="+mj-cs"/>
              </a:rPr>
              <a:t>   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4724400"/>
            <a:ext cx="9220200" cy="53340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400" dirty="0" smtClean="0"/>
              <a:t>* change an assertive sentence into interrogative.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5181600"/>
            <a:ext cx="8991600" cy="685800"/>
          </a:xfrm>
          <a:prstGeom prst="rect">
            <a:avLst/>
          </a:prstGeom>
        </p:spPr>
        <p:txBody>
          <a:bodyPr vert="horz" lIns="0" tIns="45720" rIns="0" bIns="0" anchor="b">
            <a:normAutofit fontScale="4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700" dirty="0" smtClean="0"/>
              <a:t>*</a:t>
            </a:r>
            <a:r>
              <a:rPr lang="en-US" sz="9600" dirty="0" smtClean="0"/>
              <a:t> </a:t>
            </a:r>
            <a:r>
              <a:rPr lang="en-US" sz="6700" dirty="0" smtClean="0"/>
              <a:t>use some auxiliary verbs.</a:t>
            </a:r>
            <a:endParaRPr lang="en-US" sz="78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4038600"/>
            <a:ext cx="8991600" cy="685800"/>
          </a:xfrm>
          <a:prstGeom prst="rect">
            <a:avLst/>
          </a:prstGeom>
        </p:spPr>
        <p:txBody>
          <a:bodyPr vert="horz" lIns="0" tIns="45720" rIns="0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9600" dirty="0" smtClean="0"/>
              <a:t>*express the idea about different types of sentences.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65532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Rules &amp; Examples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76600" y="609601"/>
            <a:ext cx="4038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Let's discuss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0"/>
            <a:ext cx="8458200" cy="2743200"/>
            <a:chOff x="381000" y="0"/>
            <a:chExt cx="8458200" cy="30480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990600" y="0"/>
              <a:ext cx="7620000" cy="304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676400" y="228600"/>
              <a:ext cx="5181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FFFF00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7200" b="1" dirty="0" smtClean="0">
                  <a:solidFill>
                    <a:srgbClr val="FFFF00"/>
                  </a:solidFill>
                  <a:latin typeface="Britannic Bold" pitchFamily="34" charset="0"/>
                  <a:ea typeface="Times New Roman" pitchFamily="18" charset="0"/>
                  <a:cs typeface="Arial" pitchFamily="34" charset="0"/>
                </a:rPr>
                <a:t>Assertive:</a:t>
              </a: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81000" y="1524000"/>
              <a:ext cx="8458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914400" lvl="0" indent="-9144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S + auxiliary + V/</a:t>
              </a:r>
              <a:r>
                <a:rPr lang="en-US" sz="7200" dirty="0" err="1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extn</a:t>
              </a: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.    </a:t>
              </a: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0" y="0"/>
            <a:ext cx="1447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j-cs"/>
              </a:rPr>
              <a:t>     </a:t>
            </a: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n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2743200"/>
            <a:ext cx="8458200" cy="3200400"/>
            <a:chOff x="685800" y="2743200"/>
            <a:chExt cx="8458200" cy="3200400"/>
          </a:xfrm>
        </p:grpSpPr>
        <p:grpSp>
          <p:nvGrpSpPr>
            <p:cNvPr id="18" name="Group 17"/>
            <p:cNvGrpSpPr/>
            <p:nvPr/>
          </p:nvGrpSpPr>
          <p:grpSpPr>
            <a:xfrm>
              <a:off x="685800" y="3124200"/>
              <a:ext cx="8458200" cy="2819400"/>
              <a:chOff x="685800" y="3124200"/>
              <a:chExt cx="8458200" cy="28194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990600" y="3124200"/>
                <a:ext cx="7620000" cy="2819400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1905000" y="3276600"/>
                <a:ext cx="65532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 smtClean="0">
                    <a:solidFill>
                      <a:srgbClr val="FFFF00"/>
                    </a:solidFill>
                    <a:latin typeface="Century Gothic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Britannic Bold" pitchFamily="34" charset="0"/>
                    <a:ea typeface="Times New Roman" pitchFamily="18" charset="0"/>
                    <a:cs typeface="Arial" pitchFamily="34" charset="0"/>
                  </a:rPr>
                  <a:t>Interrogative:</a:t>
                </a:r>
                <a:endParaRPr lang="en-US" sz="3600" b="1" dirty="0" smtClean="0">
                  <a:solidFill>
                    <a:schemeClr val="bg1"/>
                  </a:solidFill>
                  <a:latin typeface="Britannic Bold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685800" y="4343400"/>
                <a:ext cx="84582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14400" indent="-9144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200" dirty="0" err="1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Auxiliaryn’t</a:t>
                </a:r>
                <a:r>
                  <a:rPr lang="en-US" sz="7200" dirty="0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 + S + V/</a:t>
                </a:r>
                <a:r>
                  <a:rPr lang="en-US" sz="7200" dirty="0" err="1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extn</a:t>
                </a:r>
                <a:r>
                  <a:rPr lang="en-US" sz="7200" dirty="0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?    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>
              <a:off x="4343400" y="2743200"/>
              <a:ext cx="609600" cy="533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38400" y="762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Examples: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0" y="24384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We are students.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75940" y="3200400"/>
            <a:ext cx="45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57400" y="3207603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We        students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76600" y="32004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are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10342" y="3207603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n’t</a:t>
            </a:r>
            <a:endParaRPr lang="en-US" sz="480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934200" y="32766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?</a:t>
            </a: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Aren’t we students</a:t>
            </a:r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?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C:\Users\Roshod\Downloads\Pictures\images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838200"/>
            <a:ext cx="4191000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7398 C -0.00591 -0.0763 -0.00712 -0.07838 -0.00886 -0.08 C -0.01268 -0.083 -0.02118 -0.08809 -0.02118 -0.08786 C -0.0224 -0.08994 -0.02344 -0.09202 -0.02535 -0.09387 C -0.02917 -0.09711 -0.03768 -0.10196 -0.03768 -0.10173 C -0.04375 -0.11005 -0.05122 -0.11306 -0.06007 -0.11745 C -0.0691 -0.12185 -0.07518 -0.13017 -0.08611 -0.13341 C -0.09705 -0.1378 -0.11476 -0.13826 -0.12604 -0.13919 C -0.17709 -0.13849 -0.25226 -0.14913 -0.30938 -0.13109 C -0.32379 -0.12208 -0.31893 -0.12739 -0.32604 -0.11745 C -0.32934 -0.10635 -0.33351 -0.09595 -0.34045 -0.08601 C -0.34636 -0.06566 -0.33594 -0.09479 -0.34844 -0.0763 C -0.35018 -0.07329 -0.35348 -0.06104 -0.35417 -0.05664 C -0.35382 -0.0467 -0.35365 -0.03676 -0.35243 -0.02682 C -0.35157 -0.01826 -0.34236 -0.01387 -0.34236 -0.00485 " pathEditMode="relative" rAng="0" ptsTypes="ffffffffffffff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4409</TotalTime>
  <Words>341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Bazar</dc:creator>
  <cp:lastModifiedBy>Roshod</cp:lastModifiedBy>
  <cp:revision>390</cp:revision>
  <dcterms:created xsi:type="dcterms:W3CDTF">2006-08-16T00:00:00Z</dcterms:created>
  <dcterms:modified xsi:type="dcterms:W3CDTF">2018-02-16T03:56:17Z</dcterms:modified>
</cp:coreProperties>
</file>